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26.xml.rels" ContentType="application/vnd.openxmlformats-package.relationships+xml"/>
  <Override PartName="/ppt/notesSlides/notesSlide26.xml" ContentType="application/vnd.openxmlformats-officedocument.presentationml.notesSlide+xml"/>
  <Override PartName="/ppt/_rels/presentation.xml.rels" ContentType="application/vnd.openxmlformats-package.relationships+xml"/>
  <Override PartName="/ppt/media/image12.png" ContentType="image/png"/>
  <Override PartName="/ppt/media/image10.jpeg" ContentType="image/jpeg"/>
  <Override PartName="/ppt/media/image5.png" ContentType="image/png"/>
  <Override PartName="/ppt/media/image28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1.png" ContentType="image/png"/>
  <Override PartName="/ppt/media/image7.jpeg" ContentType="image/jpeg"/>
  <Override PartName="/ppt/media/image18.png" ContentType="image/png"/>
  <Override PartName="/ppt/media/image20.png" ContentType="image/png"/>
  <Override PartName="/ppt/media/image6.png" ContentType="image/png"/>
  <Override PartName="/ppt/media/image29.png" ContentType="image/png"/>
  <Override PartName="/ppt/media/image4.png" ContentType="image/png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3.png" ContentType="image/png"/>
  <Override PartName="/ppt/media/image26.png" ContentType="image/png"/>
  <Override PartName="/ppt/media/image1.png" ContentType="image/png"/>
  <Override PartName="/ppt/media/image24.png" ContentType="image/png"/>
  <Override PartName="/ppt/media/image25.png" ContentType="image/png"/>
  <Override PartName="/ppt/media/image2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5860" spc="-1" strike="noStrike">
                <a:latin typeface="Arial"/>
              </a:rPr>
              <a:t>Click to move the slide</a:t>
            </a:r>
            <a:endParaRPr b="0" lang="en-GB" sz="586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810" spc="-1" strike="noStrike">
                <a:latin typeface="Arial"/>
              </a:rPr>
              <a:t>Click to edit the notes format</a:t>
            </a:r>
            <a:endParaRPr b="0" lang="en-GB" sz="281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5B34C75-8599-4910-BE36-279F4863668D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200" cy="400608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809A2AE9-6BDF-415E-BD71-618D2421D1C2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880" cy="14482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880" cy="1448280"/>
          </a:xfrm>
          <a:prstGeom prst="rect">
            <a:avLst/>
          </a:prstGeom>
          <a:ln w="0">
            <a:noFill/>
          </a:ln>
        </p:spPr>
      </p:pic>
      <p:sp>
        <p:nvSpPr>
          <p:cNvPr id="40" name="CustomShape 1"/>
          <p:cNvSpPr/>
          <p:nvPr/>
        </p:nvSpPr>
        <p:spPr>
          <a:xfrm flipV="1">
            <a:off x="-1080" y="223200"/>
            <a:ext cx="1310400" cy="55620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880" cy="1448280"/>
          </a:xfrm>
          <a:prstGeom prst="rect">
            <a:avLst/>
          </a:prstGeom>
          <a:ln w="0">
            <a:noFill/>
          </a:ln>
        </p:spPr>
      </p:pic>
      <p:sp>
        <p:nvSpPr>
          <p:cNvPr id="80" name="CustomShape 1"/>
          <p:cNvSpPr/>
          <p:nvPr/>
        </p:nvSpPr>
        <p:spPr>
          <a:xfrm flipV="1">
            <a:off x="-1080" y="223200"/>
            <a:ext cx="1310400" cy="55620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880" cy="144828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1"/>
          <p:cNvSpPr/>
          <p:nvPr/>
        </p:nvSpPr>
        <p:spPr>
          <a:xfrm flipV="1">
            <a:off x="-1080" y="223200"/>
            <a:ext cx="1310400" cy="55620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5860" spc="-1" strike="noStrike">
                <a:latin typeface="Arial"/>
              </a:rPr>
              <a:t>Click to edit the title text format</a:t>
            </a:r>
            <a:endParaRPr b="0" lang="en-GB" sz="586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504000" y="176832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4260" spc="-1" strike="noStrike">
                <a:latin typeface="Arial"/>
              </a:rPr>
              <a:t>Click to edit the outline text format</a:t>
            </a:r>
            <a:endParaRPr b="0" lang="en-GB" sz="4260" spc="-1" strike="noStrike"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730" spc="-1" strike="noStrike">
                <a:latin typeface="Arial"/>
              </a:rPr>
              <a:t>Second Outline Level</a:t>
            </a:r>
            <a:endParaRPr b="0" lang="en-GB" sz="3730" spc="-1" strike="noStrike"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Third Outline Level</a:t>
            </a:r>
            <a:endParaRPr b="0" lang="en-GB" sz="3200" spc="-1" strike="noStrike"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660" spc="-1" strike="noStrike">
                <a:latin typeface="Arial"/>
              </a:rPr>
              <a:t>Fourth Outline Level</a:t>
            </a:r>
            <a:endParaRPr b="0" lang="en-GB" sz="2660" spc="-1" strike="noStrike"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60" spc="-1" strike="noStrike">
                <a:latin typeface="Arial"/>
              </a:rPr>
              <a:t>Fifth Outline Level</a:t>
            </a:r>
            <a:endParaRPr b="0" lang="en-GB" sz="2660" spc="-1" strike="noStrike"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60" spc="-1" strike="noStrike">
                <a:latin typeface="Arial"/>
              </a:rPr>
              <a:t>Sixth Outline Level</a:t>
            </a:r>
            <a:endParaRPr b="0" lang="en-GB" sz="2660" spc="-1" strike="noStrike"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60" spc="-1" strike="noStrike">
                <a:latin typeface="Arial"/>
              </a:rPr>
              <a:t>Seventh Outline Level</a:t>
            </a:r>
            <a:endParaRPr b="0" lang="en-GB" sz="266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6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504000" y="177480"/>
            <a:ext cx="9069120" cy="332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504000" y="2335320"/>
            <a:ext cx="9069120" cy="438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2b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Bayesian age-models - practical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71880" y="5758920"/>
            <a:ext cx="3405960" cy="179784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778120" y="5902920"/>
            <a:ext cx="3378240" cy="15577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144000" y="6238800"/>
            <a:ext cx="2336760" cy="112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143800" y="687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2140920" y="2351880"/>
            <a:ext cx="736848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Picture 1" descr=""/>
          <p:cNvPicPr/>
          <p:nvPr/>
        </p:nvPicPr>
        <p:blipFill>
          <a:blip r:embed="rId1"/>
          <a:stretch/>
        </p:blipFill>
        <p:spPr>
          <a:xfrm>
            <a:off x="1440000" y="117360"/>
            <a:ext cx="7242840" cy="733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folders and files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68" name="Picture 6" descr=""/>
          <p:cNvPicPr/>
          <p:nvPr/>
        </p:nvPicPr>
        <p:blipFill>
          <a:blip r:embed="rId1"/>
          <a:stretch/>
        </p:blipFill>
        <p:spPr>
          <a:xfrm>
            <a:off x="0" y="1179360"/>
            <a:ext cx="10078200" cy="51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.csv file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70" name="Picture 5" descr=""/>
          <p:cNvPicPr/>
          <p:nvPr/>
        </p:nvPicPr>
        <p:blipFill>
          <a:blip r:embed="rId1"/>
          <a:stretch/>
        </p:blipFill>
        <p:spPr>
          <a:xfrm>
            <a:off x="1096920" y="1313280"/>
            <a:ext cx="7884360" cy="702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.csv file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72" name="Picture 2" descr=""/>
          <p:cNvPicPr/>
          <p:nvPr/>
        </p:nvPicPr>
        <p:blipFill>
          <a:blip r:embed="rId1"/>
          <a:stretch/>
        </p:blipFill>
        <p:spPr>
          <a:xfrm>
            <a:off x="1096920" y="1373040"/>
            <a:ext cx="7884360" cy="481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ages.txt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74" name="Picture 3" descr=""/>
          <p:cNvPicPr/>
          <p:nvPr/>
        </p:nvPicPr>
        <p:blipFill>
          <a:blip r:embed="rId1"/>
          <a:stretch/>
        </p:blipFill>
        <p:spPr>
          <a:xfrm>
            <a:off x="1096920" y="1095840"/>
            <a:ext cx="7884360" cy="731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folders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69768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Tell clam where to put folders (e.g., USB stick on E:\):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coredir=“E:\”)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 will then produce a folder called “Example” under E:\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query and change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’s current working directory: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getwd()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setwd(“E:\”)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your core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69768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Add a folder under folder clam_runs or Cores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Place your core’s .csv file in it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Then in R: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f497d"/>
                </a:solidFill>
                <a:latin typeface="Courier New"/>
                <a:ea typeface="DejaVu Sans"/>
              </a:rPr>
              <a:t>clam(“SomeTephraCore”)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-132840" y="3327840"/>
            <a:ext cx="10078200" cy="5043240"/>
          </a:xfrm>
          <a:prstGeom prst="rect">
            <a:avLst/>
          </a:prstGeom>
          <a:ln w="0"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2143800" y="6577920"/>
            <a:ext cx="2322360" cy="7790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2580120" y="399960"/>
            <a:ext cx="5007960" cy="681768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8100000" y="6818400"/>
            <a:ext cx="166248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Pixel &amp; Sophie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(facebook)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installing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you haven’t installed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yet, type: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install.packages(‘rbacon’)</a:t>
            </a:r>
            <a:endParaRPr b="0" lang="en-GB" sz="2800" spc="-1" strike="noStrike">
              <a:latin typeface="Arial"/>
            </a:endParaRPr>
          </a:p>
          <a:p>
            <a:pPr lvl="1" marL="6858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Note upper/lower case, spaces, quotes</a:t>
            </a:r>
            <a:endParaRPr b="0" lang="en-GB" sz="2800" spc="-1" strike="noStrike">
              <a:latin typeface="Arial"/>
            </a:endParaRPr>
          </a:p>
          <a:p>
            <a:pPr lvl="1" marL="6858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 need to reinstall each time, only after updates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loading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load the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code: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require(rbacon)</a:t>
            </a:r>
            <a:endParaRPr b="0" lang="en-GB" sz="2800" spc="-1" strike="noStrike">
              <a:latin typeface="Arial"/>
            </a:endParaRPr>
          </a:p>
          <a:p>
            <a:pPr lvl="1" marL="6858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library(rbacon)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504000" y="1769040"/>
            <a:ext cx="9068760" cy="438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504000" y="1769040"/>
            <a:ext cx="9068760" cy="438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and Bayesian age-models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Hands-on of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Next week: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rplum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your own data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7380000" y="4140000"/>
            <a:ext cx="2525760" cy="33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running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run the example core, using default settings: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Bacon()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I will create a folder called Bacon_runs, is that OK? (y/n)  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Type </a:t>
            </a:r>
            <a:r>
              <a:rPr b="0" i="1" lang="en-US" sz="2800" spc="-1" strike="noStrike">
                <a:solidFill>
                  <a:srgbClr val="0070c0"/>
                </a:solidFill>
                <a:latin typeface="Arial"/>
                <a:ea typeface="DejaVu Sans"/>
              </a:rPr>
              <a:t>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if you’re okay with that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/Users/maarten/Desktop/Bacon_runs/MSB2K</a:t>
            </a:r>
            <a:endParaRPr b="0" lang="en-GB" sz="18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Run MSB2K with 20 sections? (y/n) </a:t>
            </a:r>
            <a:endParaRPr b="0" lang="en-GB" sz="18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Type </a:t>
            </a:r>
            <a:r>
              <a:rPr b="0" i="1" lang="en-US" sz="2800" spc="-1" strike="noStrike">
                <a:solidFill>
                  <a:srgbClr val="0070c0"/>
                </a:solidFill>
                <a:latin typeface="Arial"/>
                <a:ea typeface="DejaVu Sans"/>
              </a:rPr>
              <a:t>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if you’re okay with that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Content Placeholder 4" descr=""/>
          <p:cNvPicPr/>
          <p:nvPr/>
        </p:nvPicPr>
        <p:blipFill>
          <a:blip r:embed="rId1"/>
          <a:stretch/>
        </p:blipFill>
        <p:spPr>
          <a:xfrm>
            <a:off x="1577160" y="986760"/>
            <a:ext cx="5533200" cy="562572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6" descr=""/>
          <p:cNvPicPr/>
          <p:nvPr/>
        </p:nvPicPr>
        <p:blipFill>
          <a:blip r:embed="rId2"/>
          <a:stretch/>
        </p:blipFill>
        <p:spPr>
          <a:xfrm>
            <a:off x="7525440" y="1212840"/>
            <a:ext cx="2505240" cy="2547360"/>
          </a:xfrm>
          <a:prstGeom prst="rect">
            <a:avLst/>
          </a:prstGeom>
          <a:ln w="0">
            <a:noFill/>
          </a:ln>
        </p:spPr>
      </p:pic>
      <p:pic>
        <p:nvPicPr>
          <p:cNvPr id="291" name="Picture 8" descr=""/>
          <p:cNvPicPr/>
          <p:nvPr/>
        </p:nvPicPr>
        <p:blipFill>
          <a:blip r:embed="rId3"/>
          <a:stretch/>
        </p:blipFill>
        <p:spPr>
          <a:xfrm>
            <a:off x="7525440" y="4046400"/>
            <a:ext cx="2505240" cy="2547360"/>
          </a:xfrm>
          <a:prstGeom prst="rect">
            <a:avLst/>
          </a:prstGeom>
          <a:ln w="0">
            <a:noFill/>
          </a:ln>
        </p:spPr>
      </p:pic>
      <p:sp>
        <p:nvSpPr>
          <p:cNvPr id="292" name="CustomShape 1"/>
          <p:cNvSpPr/>
          <p:nvPr/>
        </p:nvSpPr>
        <p:spPr>
          <a:xfrm>
            <a:off x="6994800" y="406080"/>
            <a:ext cx="2872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20 5-cm sections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model with fewer, thicker sections: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Bacon(, 30)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(here do NOT accept the suggested alternative section thickness)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impose a hiatus at 23 cm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 hiatus.depth=23)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there was a thick tephra at 23-20 cm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 slump=c(23,30))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see all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’s options, type: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?Bacon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model with an adapted mean for the prior of the accumulation rate: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Bacon(, acc.mean=30)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output file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98" name="Picture 2" descr=""/>
          <p:cNvPicPr/>
          <p:nvPr/>
        </p:nvPicPr>
        <p:blipFill>
          <a:blip r:embed="rId1"/>
          <a:stretch/>
        </p:blipFill>
        <p:spPr>
          <a:xfrm>
            <a:off x="0" y="2639160"/>
            <a:ext cx="10078200" cy="227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different core: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Bacon(“RLGH3”)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01" name="Picture 2" descr=""/>
          <p:cNvPicPr/>
          <p:nvPr/>
        </p:nvPicPr>
        <p:blipFill>
          <a:blip r:embed="rId1"/>
          <a:stretch/>
        </p:blipFill>
        <p:spPr>
          <a:xfrm>
            <a:off x="0" y="2838600"/>
            <a:ext cx="10078200" cy="46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4" descr=""/>
          <p:cNvPicPr/>
          <p:nvPr/>
        </p:nvPicPr>
        <p:blipFill>
          <a:blip r:embed="rId1"/>
          <a:stretch/>
        </p:blipFill>
        <p:spPr>
          <a:xfrm>
            <a:off x="-325080" y="301320"/>
            <a:ext cx="5883480" cy="7557120"/>
          </a:xfrm>
          <a:prstGeom prst="rect">
            <a:avLst/>
          </a:prstGeom>
          <a:ln w="0">
            <a:noFill/>
          </a:ln>
        </p:spPr>
      </p:pic>
      <p:pic>
        <p:nvPicPr>
          <p:cNvPr id="303" name="Picture 6" descr=""/>
          <p:cNvPicPr/>
          <p:nvPr/>
        </p:nvPicPr>
        <p:blipFill>
          <a:blip r:embed="rId2"/>
          <a:stretch/>
        </p:blipFill>
        <p:spPr>
          <a:xfrm>
            <a:off x="4499280" y="0"/>
            <a:ext cx="6271200" cy="7071480"/>
          </a:xfrm>
          <a:prstGeom prst="rect">
            <a:avLst/>
          </a:prstGeom>
          <a:ln w="0">
            <a:noFill/>
          </a:ln>
        </p:spPr>
      </p:pic>
      <p:sp>
        <p:nvSpPr>
          <p:cNvPr id="304" name="CustomShape 1"/>
          <p:cNvSpPr/>
          <p:nvPr/>
        </p:nvSpPr>
        <p:spPr>
          <a:xfrm>
            <a:off x="5736960" y="698040"/>
            <a:ext cx="3216240" cy="7790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2"/>
          <p:cNvSpPr/>
          <p:nvPr/>
        </p:nvSpPr>
        <p:spPr>
          <a:xfrm>
            <a:off x="221400" y="2099160"/>
            <a:ext cx="3202200" cy="7790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Reload an existing run: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Bacon(“RLGH3”, run=FALSE)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agedepth()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accumulation rate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accrate.depth.ghost()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against age: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accrate.age.ghost()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1"/>
          <a:stretch/>
        </p:blipFill>
        <p:spPr>
          <a:xfrm>
            <a:off x="7108560" y="1613880"/>
            <a:ext cx="2969280" cy="305136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4" descr=""/>
          <p:cNvPicPr/>
          <p:nvPr/>
        </p:nvPicPr>
        <p:blipFill>
          <a:blip r:embed="rId2"/>
          <a:stretch/>
        </p:blipFill>
        <p:spPr>
          <a:xfrm>
            <a:off x="7108560" y="4667760"/>
            <a:ext cx="2969280" cy="305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the age estimate of a single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Bacon.hist(20)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calculate time between depths: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d100 = Bacon.Age.d(100)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d100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d50 = Bacon.Age.d(50)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d100-d50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plot(d100-d50)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hist(d100-d50)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12" name="Picture 3" descr=""/>
          <p:cNvPicPr/>
          <p:nvPr/>
        </p:nvPicPr>
        <p:blipFill>
          <a:blip r:embed="rId1"/>
          <a:stretch/>
        </p:blipFill>
        <p:spPr>
          <a:xfrm>
            <a:off x="6990840" y="1179720"/>
            <a:ext cx="3244320" cy="333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a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proxy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against age (fourth proxy in MSB2K_proxies.csv: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Bacon(run=F)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layout(1)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proxy.ghost(4)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15" name="Picture 2" descr=""/>
          <p:cNvPicPr/>
          <p:nvPr/>
        </p:nvPicPr>
        <p:blipFill>
          <a:blip r:embed="rId1"/>
          <a:stretch/>
        </p:blipFill>
        <p:spPr>
          <a:xfrm>
            <a:off x="4441320" y="1928160"/>
            <a:ext cx="5928480" cy="608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143800" y="687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78320" y="2351880"/>
            <a:ext cx="873108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age-depth model</a:t>
            </a:r>
            <a:endParaRPr b="0" lang="en-GB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Does linear interpolation, linear/polynomial regression, spline, smooth spline, lowess</a:t>
            </a:r>
            <a:endParaRPr b="0" lang="en-GB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Calibrates dates</a:t>
            </a:r>
            <a:endParaRPr b="0" lang="en-GB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Samples from dates and draws age-depth curves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2143800" y="687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AgesOfEvents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2140920" y="2711880"/>
            <a:ext cx="736848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find probabilities of events (expressed against depth) against time, using windows</a:t>
            </a:r>
            <a:endParaRPr b="0" lang="en-GB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AgesOfEvents(100,1)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480000" y="180000"/>
            <a:ext cx="3390840" cy="339084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537840" y="1185480"/>
            <a:ext cx="722160" cy="607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installing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this first, to get used to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files </a:t>
            </a:r>
            <a:endParaRPr b="0" lang="en-GB" sz="2800" spc="-1" strike="noStrike">
              <a:latin typeface="Arial"/>
            </a:endParaRPr>
          </a:p>
          <a:p>
            <a:pPr lvl="1" marL="6858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fast, many types of classical age-models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Open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or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Rstudio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(a recent version, e.g. 4.0.3)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you haven’t installed clam yet, type: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install.packages(‘clam’)</a:t>
            </a:r>
            <a:endParaRPr b="0" lang="en-GB" sz="2800" spc="-1" strike="noStrike">
              <a:latin typeface="Arial"/>
            </a:endParaRPr>
          </a:p>
          <a:p>
            <a:pPr lvl="1" marL="6858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Note upper/lower case, spaces, quotes</a:t>
            </a:r>
            <a:endParaRPr b="0" lang="en-GB" sz="2800" spc="-1" strike="noStrike">
              <a:latin typeface="Arial"/>
            </a:endParaRPr>
          </a:p>
          <a:p>
            <a:pPr lvl="1" marL="6858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 need to reinstall each time, only after updates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loading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load the clam code: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require(clam)</a:t>
            </a:r>
            <a:endParaRPr b="0" lang="en-GB" sz="2800" spc="-1" strike="noStrike">
              <a:latin typeface="Arial"/>
            </a:endParaRPr>
          </a:p>
          <a:p>
            <a:pPr lvl="1" marL="6858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library(clam)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age-depth models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run the example core, using default settings: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clam()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/Users/maarten/Desktop/clam_runs/Example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Warning, dates spanning beyond the calibration curve will be truncated! 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Calibrating dates...  Interpolating, sampling.....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Example's 95% confidence ranges span from 20 to 503 yr (average 236 yr)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Fit (-log, lower is better): 7 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1" descr=""/>
          <p:cNvPicPr/>
          <p:nvPr/>
        </p:nvPicPr>
        <p:blipFill>
          <a:blip r:embed="rId1"/>
          <a:stretch/>
        </p:blipFill>
        <p:spPr>
          <a:xfrm>
            <a:off x="1553760" y="0"/>
            <a:ext cx="7354080" cy="75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options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for example, a smooth spline (4):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4)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impose a hiatus at 470 cm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4, hiatus=470)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there was a thick tephra at 280-270 cm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4, hiatus=470, slump=c(280, 270))</a:t>
            </a:r>
            <a:endParaRPr b="0" lang="en-GB" sz="2800" spc="-1" strike="noStrike">
              <a:latin typeface="Arial"/>
            </a:endParaRPr>
          </a:p>
          <a:p>
            <a:pPr marL="457560" indent="-454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see all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’s options, type: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?clam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files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Each time, files will be made with the dates, ages for each depth, and also pdfs of the age-depth models.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allowed, clam will create an umbrella-folder “clam_runs” from the directory where it is working.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will tell you where it put the files: 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clam()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/Users/maarten/Desktop/clam_runs/Example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Warning, dates spanning beyond the calibration curve will be truncated! 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Calibrating dates...  Interpolating, sampling.....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Example's 95% confidence ranges span from 20 to 503 yr (average 236 yr)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Fit (-log, lower is better): 7 </a:t>
            </a:r>
            <a:endParaRPr b="0" lang="en-GB" sz="1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4360</TotalTime>
  <Application>LibreOffice/7.1.6.2.0$Linux_X86_64 LibreOffice_project/10$Build-2</Application>
  <AppVersion>15.0000</AppVersion>
  <Words>1151</Words>
  <Paragraphs>178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2018-06-20T13:34:42Z</dcterms:created>
  <dc:creator>Maarten Blaauw</dc:creator>
  <dc:description/>
  <dc:language>en-GB</dc:language>
  <cp:lastModifiedBy>Maarten Blaauw</cp:lastModifiedBy>
  <dcterms:modified xsi:type="dcterms:W3CDTF">2021-09-11T15:51:15Z</dcterms:modified>
  <cp:revision>103</cp:revision>
  <dc:subject/>
  <dc:title>Beehive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Custom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36</vt:i4>
  </property>
</Properties>
</file>